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38"/>
  </p:notesMasterIdLst>
  <p:sldIdLst>
    <p:sldId id="256" r:id="rId2"/>
    <p:sldId id="5024" r:id="rId3"/>
    <p:sldId id="4956" r:id="rId4"/>
    <p:sldId id="4957" r:id="rId5"/>
    <p:sldId id="4958" r:id="rId6"/>
    <p:sldId id="4959" r:id="rId7"/>
    <p:sldId id="4960" r:id="rId8"/>
    <p:sldId id="4961" r:id="rId9"/>
    <p:sldId id="4962" r:id="rId10"/>
    <p:sldId id="4964" r:id="rId11"/>
    <p:sldId id="4965" r:id="rId12"/>
    <p:sldId id="5025" r:id="rId13"/>
    <p:sldId id="5026" r:id="rId14"/>
    <p:sldId id="5014" r:id="rId15"/>
    <p:sldId id="4985" r:id="rId16"/>
    <p:sldId id="5021" r:id="rId17"/>
    <p:sldId id="5016" r:id="rId18"/>
    <p:sldId id="5020" r:id="rId19"/>
    <p:sldId id="5017" r:id="rId20"/>
    <p:sldId id="5019" r:id="rId21"/>
    <p:sldId id="4983" r:id="rId22"/>
    <p:sldId id="4986" r:id="rId23"/>
    <p:sldId id="4987" r:id="rId24"/>
    <p:sldId id="4988" r:id="rId25"/>
    <p:sldId id="4989" r:id="rId26"/>
    <p:sldId id="4990" r:id="rId27"/>
    <p:sldId id="5022" r:id="rId28"/>
    <p:sldId id="5023" r:id="rId29"/>
    <p:sldId id="5027" r:id="rId30"/>
    <p:sldId id="5011" r:id="rId31"/>
    <p:sldId id="4993" r:id="rId32"/>
    <p:sldId id="4995" r:id="rId33"/>
    <p:sldId id="4994" r:id="rId34"/>
    <p:sldId id="4996" r:id="rId35"/>
    <p:sldId id="4997" r:id="rId36"/>
    <p:sldId id="5004" r:id="rId37"/>
  </p:sldIdLst>
  <p:sldSz cx="12192000" cy="6858000"/>
  <p:notesSz cx="6797675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672" autoAdjust="0"/>
    <p:restoredTop sz="96381" autoAdjust="0"/>
  </p:normalViewPr>
  <p:slideViewPr>
    <p:cSldViewPr snapToGrid="0">
      <p:cViewPr varScale="1">
        <p:scale>
          <a:sx n="121" d="100"/>
          <a:sy n="121" d="100"/>
        </p:scale>
        <p:origin x="123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9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10.09.2024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43013"/>
            <a:ext cx="5946775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1" y="4776789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9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3631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91162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3041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96214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54816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34235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a send the same model the same question twice, you may well get 2 different answers.</a:t>
            </a:r>
          </a:p>
          <a:p>
            <a:r>
              <a:rPr lang="en-US" dirty="0"/>
              <a:t>And both maybe valid.</a:t>
            </a:r>
          </a:p>
          <a:p>
            <a:r>
              <a:rPr lang="en-US" dirty="0"/>
              <a:t>To decide if a generated answer is okay, we can’t compare to a reference anymore. </a:t>
            </a:r>
          </a:p>
          <a:p>
            <a:r>
              <a:rPr lang="en-US" dirty="0"/>
              <a:t>This makes Unit testing, detecting regressions or debugging may get quite painful.</a:t>
            </a:r>
          </a:p>
          <a:p>
            <a:endParaRPr lang="en-US" dirty="0"/>
          </a:p>
          <a:p>
            <a:r>
              <a:rPr lang="en-US" dirty="0"/>
              <a:t>Comparing the impact of an model change - for example due to quantization – also becomes a real headache.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a nutshell: equality testing is not an option anymore.</a:t>
            </a:r>
          </a:p>
          <a:p>
            <a:endParaRPr lang="en-US" dirty="0"/>
          </a:p>
          <a:p>
            <a:r>
              <a:rPr lang="en-US" dirty="0"/>
              <a:t>A good but expensive way is to ask humans to do the evaluation.</a:t>
            </a:r>
          </a:p>
          <a:p>
            <a:r>
              <a:rPr lang="en-US" dirty="0"/>
              <a:t>This is great to build up the gut feeling.</a:t>
            </a:r>
          </a:p>
          <a:p>
            <a:r>
              <a:rPr lang="en-US" dirty="0"/>
              <a:t>But who wants to become a part of a build-pipeline ?</a:t>
            </a:r>
          </a:p>
          <a:p>
            <a:endParaRPr lang="en-US" dirty="0"/>
          </a:p>
          <a:p>
            <a:r>
              <a:rPr lang="en-US" dirty="0"/>
              <a:t>Even when you have a few interns at hand, you need a set of criteria.</a:t>
            </a:r>
          </a:p>
          <a:p>
            <a:r>
              <a:rPr lang="en-US" dirty="0"/>
              <a:t>For example an answer may be correct but written in an unprofessional style.</a:t>
            </a:r>
          </a:p>
          <a:p>
            <a:endParaRPr lang="en-US" dirty="0"/>
          </a:p>
          <a:p>
            <a:r>
              <a:rPr lang="en-US" dirty="0"/>
              <a:t>Note that we don’t always need a ground-truth – meaning a “true reference answer”.</a:t>
            </a:r>
          </a:p>
          <a:p>
            <a:r>
              <a:rPr lang="en-US" dirty="0"/>
              <a:t>For example we often can detect contradictions without knowing the “real truth”.</a:t>
            </a:r>
          </a:p>
          <a:p>
            <a:endParaRPr lang="en-US" dirty="0"/>
          </a:p>
          <a:p>
            <a:r>
              <a:rPr lang="en-US" dirty="0"/>
              <a:t>People tried for quite a while to use statistics. But this did not work very well.</a:t>
            </a:r>
          </a:p>
          <a:p>
            <a:endParaRPr lang="en-US" dirty="0"/>
          </a:p>
          <a:p>
            <a:r>
              <a:rPr lang="en-US" dirty="0"/>
              <a:t>They key idea is to ask a model to evaluate each criteria separately.</a:t>
            </a:r>
          </a:p>
          <a:p>
            <a:r>
              <a:rPr lang="en-US" dirty="0"/>
              <a:t>Thus turning the </a:t>
            </a:r>
            <a:r>
              <a:rPr lang="en-US" dirty="0" err="1"/>
              <a:t>llm</a:t>
            </a:r>
            <a:r>
              <a:rPr lang="en-US" dirty="0"/>
              <a:t> into a judge.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22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9306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95244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23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278874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Given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and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last </a:t>
            </a:r>
            <a:r>
              <a:rPr lang="de-CH" dirty="0" err="1"/>
              <a:t>llm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a </a:t>
            </a:r>
            <a:r>
              <a:rPr lang="de-CH" dirty="0" err="1"/>
              <a:t>handcrafted</a:t>
            </a:r>
            <a:r>
              <a:rPr lang="de-CH" dirty="0"/>
              <a:t> prompt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asks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grading</a:t>
            </a:r>
            <a:r>
              <a:rPr lang="de-CH" dirty="0"/>
              <a:t>.</a:t>
            </a:r>
          </a:p>
          <a:p>
            <a:r>
              <a:rPr lang="de-CH" dirty="0" err="1"/>
              <a:t>Besides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prompt,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&amp;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course</a:t>
            </a:r>
            <a:r>
              <a:rPr lang="de-CH" dirty="0"/>
              <a:t> also </a:t>
            </a:r>
            <a:r>
              <a:rPr lang="de-CH" dirty="0" err="1"/>
              <a:t>included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send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r>
              <a:rPr lang="de-CH" dirty="0"/>
              <a:t>In </a:t>
            </a:r>
            <a:r>
              <a:rPr lang="de-CH" dirty="0" err="1"/>
              <a:t>the</a:t>
            </a:r>
            <a:r>
              <a:rPr lang="de-CH" dirty="0"/>
              <a:t> prompt </a:t>
            </a:r>
            <a:r>
              <a:rPr lang="de-CH" dirty="0" err="1"/>
              <a:t>we</a:t>
            </a:r>
            <a:r>
              <a:rPr lang="de-CH" dirty="0"/>
              <a:t> also </a:t>
            </a:r>
            <a:r>
              <a:rPr lang="de-CH" dirty="0" err="1"/>
              <a:t>ask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a </a:t>
            </a:r>
            <a:r>
              <a:rPr lang="de-CH" dirty="0" err="1"/>
              <a:t>json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 score </a:t>
            </a:r>
            <a:r>
              <a:rPr lang="de-CH" dirty="0" err="1"/>
              <a:t>between</a:t>
            </a:r>
            <a:r>
              <a:rPr lang="de-CH" dirty="0"/>
              <a:t> 0 and 10 and a </a:t>
            </a:r>
            <a:r>
              <a:rPr lang="de-CH" dirty="0" err="1"/>
              <a:t>reason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25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78099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591112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Since</a:t>
            </a:r>
            <a:r>
              <a:rPr lang="de-CH" dirty="0"/>
              <a:t> all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belonging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not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, but also </a:t>
            </a:r>
            <a:r>
              <a:rPr lang="de-CH" dirty="0" err="1"/>
              <a:t>the</a:t>
            </a:r>
            <a:endParaRPr lang="de-CH" dirty="0"/>
          </a:p>
          <a:p>
            <a:r>
              <a:rPr lang="de-CH" dirty="0"/>
              <a:t>Chunks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provided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db</a:t>
            </a:r>
            <a:r>
              <a:rPr lang="de-CH" dirty="0"/>
              <a:t>.</a:t>
            </a:r>
          </a:p>
          <a:p>
            <a:r>
              <a:rPr lang="de-CH" dirty="0" err="1"/>
              <a:t>Hence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check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content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grounded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information</a:t>
            </a:r>
            <a:r>
              <a:rPr lang="de-CH" dirty="0"/>
              <a:t> </a:t>
            </a:r>
            <a:r>
              <a:rPr lang="de-CH" dirty="0" err="1"/>
              <a:t>contained</a:t>
            </a:r>
            <a:r>
              <a:rPr lang="de-CH" dirty="0"/>
              <a:t> in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track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produces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relevant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Having all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</a:t>
            </a:r>
            <a:r>
              <a:rPr lang="de-CH" dirty="0" err="1"/>
              <a:t>available</a:t>
            </a:r>
            <a:r>
              <a:rPr lang="de-CH" dirty="0"/>
              <a:t> </a:t>
            </a:r>
            <a:r>
              <a:rPr lang="de-CH" dirty="0" err="1"/>
              <a:t>makes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easier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discover</a:t>
            </a:r>
            <a:r>
              <a:rPr lang="de-CH" dirty="0"/>
              <a:t>, </a:t>
            </a:r>
            <a:r>
              <a:rPr lang="de-CH" dirty="0" err="1"/>
              <a:t>why</a:t>
            </a:r>
            <a:r>
              <a:rPr lang="de-CH" dirty="0"/>
              <a:t>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work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.</a:t>
            </a:r>
          </a:p>
          <a:p>
            <a:r>
              <a:rPr lang="de-CH" dirty="0" err="1"/>
              <a:t>Moreover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online, </a:t>
            </a:r>
            <a:r>
              <a:rPr lang="de-CH" dirty="0" err="1"/>
              <a:t>yielding</a:t>
            </a:r>
            <a:r>
              <a:rPr lang="de-CH" dirty="0"/>
              <a:t> a </a:t>
            </a:r>
            <a:r>
              <a:rPr lang="de-CH" dirty="0" err="1"/>
              <a:t>continuous</a:t>
            </a:r>
            <a:r>
              <a:rPr lang="de-CH" dirty="0"/>
              <a:t> </a:t>
            </a:r>
            <a:r>
              <a:rPr lang="de-CH" dirty="0" err="1"/>
              <a:t>monitoring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involved</a:t>
            </a:r>
            <a:r>
              <a:rPr lang="de-CH" dirty="0"/>
              <a:t> </a:t>
            </a:r>
            <a:r>
              <a:rPr lang="de-CH" dirty="0" err="1"/>
              <a:t>llms</a:t>
            </a:r>
            <a:r>
              <a:rPr lang="de-CH" dirty="0"/>
              <a:t>.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705986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To</a:t>
            </a:r>
            <a:r>
              <a:rPr lang="de-CH" dirty="0"/>
              <a:t> bring </a:t>
            </a:r>
            <a:r>
              <a:rPr lang="de-CH" dirty="0" err="1"/>
              <a:t>everyone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same </a:t>
            </a:r>
            <a:r>
              <a:rPr lang="de-CH" dirty="0" err="1"/>
              <a:t>page</a:t>
            </a:r>
            <a:r>
              <a:rPr lang="de-CH" dirty="0"/>
              <a:t> </a:t>
            </a:r>
            <a:r>
              <a:rPr lang="de-CH" dirty="0" err="1"/>
              <a:t>here’s</a:t>
            </a:r>
            <a:r>
              <a:rPr lang="de-CH" dirty="0"/>
              <a:t> a </a:t>
            </a:r>
            <a:r>
              <a:rPr lang="de-CH" dirty="0" err="1"/>
              <a:t>short</a:t>
            </a:r>
            <a:r>
              <a:rPr lang="de-CH" dirty="0"/>
              <a:t> high-level </a:t>
            </a:r>
            <a:r>
              <a:rPr lang="de-CH" dirty="0" err="1"/>
              <a:t>overview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decoder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: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form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string</a:t>
            </a:r>
            <a:r>
              <a:rPr lang="de-CH" dirty="0"/>
              <a:t>, </a:t>
            </a:r>
            <a:r>
              <a:rPr lang="de-CH" dirty="0" err="1"/>
              <a:t>here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«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pluvia</a:t>
            </a:r>
            <a:r>
              <a:rPr lang="de-CH" dirty="0"/>
              <a:t>»</a:t>
            </a:r>
          </a:p>
          <a:p>
            <a:r>
              <a:rPr lang="de-CH" dirty="0"/>
              <a:t>This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«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»</a:t>
            </a:r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also </a:t>
            </a:r>
            <a:r>
              <a:rPr lang="de-CH" dirty="0" err="1"/>
              <a:t>contain</a:t>
            </a:r>
            <a:r>
              <a:rPr lang="de-CH" dirty="0"/>
              <a:t> </a:t>
            </a:r>
            <a:r>
              <a:rPr lang="de-CH" dirty="0" err="1"/>
              <a:t>additioinal</a:t>
            </a:r>
            <a:r>
              <a:rPr lang="de-CH" dirty="0"/>
              <a:t> </a:t>
            </a:r>
            <a:r>
              <a:rPr lang="de-CH" dirty="0" err="1"/>
              <a:t>instructions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like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french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«in </a:t>
            </a:r>
            <a:r>
              <a:rPr lang="de-CH" dirty="0" err="1"/>
              <a:t>the</a:t>
            </a:r>
            <a:r>
              <a:rPr lang="de-CH" dirty="0"/>
              <a:t> style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medievial</a:t>
            </a:r>
            <a:r>
              <a:rPr lang="de-CH" dirty="0"/>
              <a:t> </a:t>
            </a:r>
            <a:r>
              <a:rPr lang="de-CH" dirty="0" err="1"/>
              <a:t>aristocrat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converted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.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done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will </a:t>
            </a:r>
            <a:r>
              <a:rPr lang="de-CH" dirty="0" err="1"/>
              <a:t>see</a:t>
            </a:r>
            <a:r>
              <a:rPr lang="de-CH" dirty="0"/>
              <a:t> in a </a:t>
            </a:r>
            <a:r>
              <a:rPr lang="de-CH" dirty="0" err="1"/>
              <a:t>minute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processed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yielding</a:t>
            </a:r>
            <a:r>
              <a:rPr lang="de-CH" dirty="0"/>
              <a:t> an initial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an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.</a:t>
            </a:r>
          </a:p>
          <a:p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chosen</a:t>
            </a:r>
            <a:r>
              <a:rPr lang="de-CH" dirty="0"/>
              <a:t>.</a:t>
            </a:r>
          </a:p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selection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in </a:t>
            </a:r>
            <a:r>
              <a:rPr lang="de-CH" dirty="0" err="1"/>
              <a:t>detail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will also </a:t>
            </a:r>
            <a:r>
              <a:rPr lang="de-CH" dirty="0" err="1"/>
              <a:t>see</a:t>
            </a:r>
            <a:r>
              <a:rPr lang="de-CH" dirty="0"/>
              <a:t> in a </a:t>
            </a:r>
            <a:r>
              <a:rPr lang="de-CH" dirty="0" err="1"/>
              <a:t>minute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These </a:t>
            </a:r>
            <a:r>
              <a:rPr lang="de-CH" dirty="0" err="1"/>
              <a:t>words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also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.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prcise</a:t>
            </a:r>
            <a:r>
              <a:rPr lang="de-CH" dirty="0"/>
              <a:t>: a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either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fragment</a:t>
            </a:r>
            <a:r>
              <a:rPr lang="de-CH" dirty="0"/>
              <a:t>.</a:t>
            </a:r>
          </a:p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«</a:t>
            </a:r>
            <a:r>
              <a:rPr lang="de-CH" dirty="0" err="1"/>
              <a:t>swimming</a:t>
            </a:r>
            <a:r>
              <a:rPr lang="de-CH" dirty="0"/>
              <a:t>»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2 </a:t>
            </a:r>
            <a:r>
              <a:rPr lang="de-CH" dirty="0" err="1"/>
              <a:t>tokens</a:t>
            </a:r>
            <a:r>
              <a:rPr lang="de-CH" dirty="0"/>
              <a:t> «</a:t>
            </a:r>
            <a:r>
              <a:rPr lang="de-CH" dirty="0" err="1"/>
              <a:t>swim</a:t>
            </a:r>
            <a:r>
              <a:rPr lang="de-CH" dirty="0"/>
              <a:t>» and «</a:t>
            </a:r>
            <a:r>
              <a:rPr lang="de-CH" dirty="0" err="1"/>
              <a:t>ming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take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take</a:t>
            </a:r>
            <a:r>
              <a:rPr lang="de-CH" dirty="0"/>
              <a:t> and </a:t>
            </a:r>
            <a:r>
              <a:rPr lang="de-CH" dirty="0" err="1"/>
              <a:t>feed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back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uses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update ist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also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– </a:t>
            </a:r>
            <a:r>
              <a:rPr lang="de-CH" dirty="0" err="1"/>
              <a:t>using</a:t>
            </a:r>
            <a:r>
              <a:rPr lang="de-CH" dirty="0"/>
              <a:t> ist </a:t>
            </a:r>
            <a:r>
              <a:rPr lang="de-CH" dirty="0" err="1"/>
              <a:t>updated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–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second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ist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chosen</a:t>
            </a:r>
            <a:r>
              <a:rPr lang="de-CH" dirty="0"/>
              <a:t>.</a:t>
            </a:r>
          </a:p>
          <a:p>
            <a:r>
              <a:rPr lang="de-CH" dirty="0"/>
              <a:t>And so on.</a:t>
            </a:r>
          </a:p>
          <a:p>
            <a:endParaRPr lang="de-CH" dirty="0"/>
          </a:p>
          <a:p>
            <a:r>
              <a:rPr lang="de-CH" dirty="0" err="1"/>
              <a:t>Gpt</a:t>
            </a:r>
            <a:r>
              <a:rPr lang="de-CH" dirty="0"/>
              <a:t> 3 and 4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about</a:t>
            </a:r>
            <a:r>
              <a:rPr lang="de-CH" dirty="0"/>
              <a:t> 50000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an </a:t>
            </a:r>
            <a:r>
              <a:rPr lang="de-CH" dirty="0" err="1"/>
              <a:t>arbitrary</a:t>
            </a:r>
            <a:r>
              <a:rPr lang="de-CH" dirty="0"/>
              <a:t> string.</a:t>
            </a:r>
          </a:p>
          <a:p>
            <a:r>
              <a:rPr lang="de-CH" dirty="0" err="1"/>
              <a:t>Since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finite </a:t>
            </a:r>
            <a:r>
              <a:rPr lang="de-CH" dirty="0" err="1"/>
              <a:t>number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easily</a:t>
            </a:r>
            <a:r>
              <a:rPr lang="de-CH" dirty="0"/>
              <a:t> </a:t>
            </a:r>
            <a:r>
              <a:rPr lang="de-CH" dirty="0" err="1"/>
              <a:t>assign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</a:t>
            </a:r>
            <a:r>
              <a:rPr lang="de-CH" dirty="0" err="1"/>
              <a:t>unique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1 and 50000.</a:t>
            </a:r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</a:t>
            </a:r>
            <a:r>
              <a:rPr lang="de-CH" dirty="0" err="1"/>
              <a:t>easily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</a:p>
          <a:p>
            <a:r>
              <a:rPr lang="de-CH" dirty="0"/>
              <a:t>And </a:t>
            </a:r>
            <a:r>
              <a:rPr lang="de-CH" dirty="0" err="1"/>
              <a:t>thats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was </a:t>
            </a:r>
            <a:r>
              <a:rPr lang="de-CH" dirty="0" err="1"/>
              <a:t>converted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list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 at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beginning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Since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an </a:t>
            </a:r>
            <a:r>
              <a:rPr lang="de-CH" dirty="0" err="1"/>
              <a:t>id</a:t>
            </a:r>
            <a:r>
              <a:rPr lang="de-CH" dirty="0"/>
              <a:t> –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1 – 50000 –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an </a:t>
            </a:r>
            <a:r>
              <a:rPr lang="de-CH" dirty="0" err="1"/>
              <a:t>index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.</a:t>
            </a:r>
          </a:p>
          <a:p>
            <a:r>
              <a:rPr lang="de-CH" dirty="0" err="1"/>
              <a:t>Thereby</a:t>
            </a:r>
            <a:r>
              <a:rPr lang="de-CH" dirty="0"/>
              <a:t> </a:t>
            </a:r>
            <a:r>
              <a:rPr lang="de-CH" dirty="0" err="1"/>
              <a:t>assigning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score.</a:t>
            </a:r>
          </a:p>
          <a:p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course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vectors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</a:t>
            </a:r>
            <a:r>
              <a:rPr lang="de-CH" dirty="0" err="1"/>
              <a:t>suitable</a:t>
            </a:r>
            <a:r>
              <a:rPr lang="de-CH" dirty="0"/>
              <a:t> </a:t>
            </a:r>
            <a:r>
              <a:rPr lang="de-CH" dirty="0" err="1"/>
              <a:t>size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50000.</a:t>
            </a:r>
          </a:p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 </a:t>
            </a:r>
            <a:r>
              <a:rPr lang="de-CH" dirty="0" err="1"/>
              <a:t>gets</a:t>
            </a:r>
            <a:r>
              <a:rPr lang="de-CH" dirty="0"/>
              <a:t> a score </a:t>
            </a:r>
            <a:r>
              <a:rPr lang="de-CH" dirty="0" err="1"/>
              <a:t>of</a:t>
            </a:r>
            <a:r>
              <a:rPr lang="de-CH" dirty="0"/>
              <a:t> 98 and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4 -23.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select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prefer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high score.</a:t>
            </a:r>
          </a:p>
          <a:p>
            <a:r>
              <a:rPr lang="de-CH" dirty="0"/>
              <a:t>Thus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likelier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win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3.</a:t>
            </a:r>
          </a:p>
          <a:p>
            <a:endParaRPr lang="de-CH" dirty="0"/>
          </a:p>
          <a:p>
            <a:r>
              <a:rPr lang="de-CH" dirty="0"/>
              <a:t>More </a:t>
            </a:r>
            <a:r>
              <a:rPr lang="de-CH" dirty="0" err="1"/>
              <a:t>precisely</a:t>
            </a:r>
            <a:r>
              <a:rPr lang="de-CH" dirty="0"/>
              <a:t>: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convert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a so-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softmac</a:t>
            </a:r>
            <a:r>
              <a:rPr lang="de-CH" dirty="0"/>
              <a:t> </a:t>
            </a:r>
            <a:r>
              <a:rPr lang="de-CH" dirty="0" err="1"/>
              <a:t>function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sample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common</a:t>
            </a:r>
            <a:r>
              <a:rPr lang="de-CH" dirty="0"/>
              <a:t> </a:t>
            </a:r>
            <a:r>
              <a:rPr lang="de-CH" dirty="0" err="1"/>
              <a:t>hyperparameter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temperature</a:t>
            </a:r>
            <a:r>
              <a:rPr lang="de-CH" dirty="0"/>
              <a:t>. The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simply</a:t>
            </a:r>
            <a:r>
              <a:rPr lang="de-CH" dirty="0"/>
              <a:t> </a:t>
            </a:r>
            <a:r>
              <a:rPr lang="de-CH" dirty="0" err="1"/>
              <a:t>modifies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A high </a:t>
            </a:r>
            <a:r>
              <a:rPr lang="de-CH" dirty="0" err="1"/>
              <a:t>temperture</a:t>
            </a:r>
            <a:r>
              <a:rPr lang="de-CH" dirty="0"/>
              <a:t> </a:t>
            </a:r>
            <a:r>
              <a:rPr lang="de-CH" dirty="0" err="1"/>
              <a:t>assigns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score a </a:t>
            </a:r>
            <a:r>
              <a:rPr lang="de-CH" dirty="0" err="1"/>
              <a:t>higher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. Thus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likelier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return</a:t>
            </a:r>
            <a:r>
              <a:rPr lang="de-CH" dirty="0"/>
              <a:t> an «</a:t>
            </a:r>
            <a:r>
              <a:rPr lang="de-CH" dirty="0" err="1"/>
              <a:t>unexpected</a:t>
            </a:r>
            <a:r>
              <a:rPr lang="de-CH" dirty="0"/>
              <a:t>» </a:t>
            </a:r>
            <a:r>
              <a:rPr lang="de-CH" dirty="0" err="1"/>
              <a:t>or</a:t>
            </a:r>
            <a:endParaRPr lang="de-CH" dirty="0"/>
          </a:p>
          <a:p>
            <a:r>
              <a:rPr lang="de-CH" dirty="0"/>
              <a:t>«</a:t>
            </a:r>
            <a:r>
              <a:rPr lang="de-CH" dirty="0" err="1"/>
              <a:t>surprising</a:t>
            </a:r>
            <a:r>
              <a:rPr lang="de-CH" dirty="0"/>
              <a:t>» </a:t>
            </a:r>
            <a:r>
              <a:rPr lang="de-CH" dirty="0" err="1"/>
              <a:t>token</a:t>
            </a:r>
            <a:r>
              <a:rPr lang="de-CH" dirty="0"/>
              <a:t>. Marketing </a:t>
            </a:r>
            <a:r>
              <a:rPr lang="de-CH" dirty="0" err="1"/>
              <a:t>calls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«</a:t>
            </a:r>
            <a:r>
              <a:rPr lang="de-CH" dirty="0" err="1"/>
              <a:t>making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creative</a:t>
            </a:r>
            <a:r>
              <a:rPr lang="de-CH" dirty="0"/>
              <a:t>».</a:t>
            </a:r>
          </a:p>
          <a:p>
            <a:r>
              <a:rPr lang="de-CH" dirty="0" err="1"/>
              <a:t>While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assigns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score </a:t>
            </a:r>
            <a:r>
              <a:rPr lang="de-CH" dirty="0" err="1"/>
              <a:t>even</a:t>
            </a:r>
            <a:r>
              <a:rPr lang="de-CH" dirty="0"/>
              <a:t> a </a:t>
            </a:r>
            <a:r>
              <a:rPr lang="de-CH" dirty="0" err="1"/>
              <a:t>lower</a:t>
            </a:r>
            <a:r>
              <a:rPr lang="de-CH" dirty="0"/>
              <a:t> score. Making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selection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deterministic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Like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continue</a:t>
            </a:r>
            <a:r>
              <a:rPr lang="de-CH" dirty="0"/>
              <a:t> </a:t>
            </a:r>
            <a:r>
              <a:rPr lang="de-CH" dirty="0" err="1"/>
              <a:t>until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eventually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an </a:t>
            </a:r>
            <a:r>
              <a:rPr lang="de-CH" dirty="0" err="1"/>
              <a:t>eot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an end-</a:t>
            </a:r>
            <a:r>
              <a:rPr lang="de-CH" dirty="0" err="1"/>
              <a:t>of</a:t>
            </a:r>
            <a:r>
              <a:rPr lang="de-CH" dirty="0"/>
              <a:t>-text </a:t>
            </a:r>
            <a:r>
              <a:rPr lang="de-CH" dirty="0" err="1"/>
              <a:t>token</a:t>
            </a:r>
            <a:r>
              <a:rPr lang="de-CH" dirty="0"/>
              <a:t>.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tells</a:t>
            </a:r>
            <a:r>
              <a:rPr lang="de-CH" dirty="0"/>
              <a:t> </a:t>
            </a:r>
            <a:r>
              <a:rPr lang="de-CH" dirty="0" err="1"/>
              <a:t>us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stop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we</a:t>
            </a:r>
            <a:r>
              <a:rPr lang="de-CH" dirty="0"/>
              <a:t> end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final </a:t>
            </a:r>
            <a:r>
              <a:rPr lang="de-CH" dirty="0" err="1"/>
              <a:t>answer</a:t>
            </a:r>
            <a:r>
              <a:rPr lang="de-CH" dirty="0"/>
              <a:t> «</a:t>
            </a:r>
            <a:r>
              <a:rPr lang="de-CH" dirty="0" err="1"/>
              <a:t>pluvia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latin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rainfall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These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tend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large, </a:t>
            </a:r>
            <a:r>
              <a:rPr lang="de-CH" dirty="0" err="1"/>
              <a:t>typically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billions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even</a:t>
            </a:r>
            <a:r>
              <a:rPr lang="de-CH" dirty="0"/>
              <a:t> a </a:t>
            </a:r>
            <a:r>
              <a:rPr lang="de-CH" dirty="0" err="1"/>
              <a:t>trillion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poses</a:t>
            </a:r>
            <a:r>
              <a:rPr lang="de-CH" dirty="0"/>
              <a:t> </a:t>
            </a:r>
            <a:r>
              <a:rPr lang="de-CH" dirty="0" err="1"/>
              <a:t>some</a:t>
            </a:r>
            <a:r>
              <a:rPr lang="de-CH" dirty="0"/>
              <a:t> </a:t>
            </a:r>
            <a:r>
              <a:rPr lang="de-CH" dirty="0" err="1"/>
              <a:t>particular</a:t>
            </a:r>
            <a:r>
              <a:rPr lang="de-CH" dirty="0"/>
              <a:t> </a:t>
            </a:r>
            <a:r>
              <a:rPr lang="de-CH" dirty="0" err="1"/>
              <a:t>challenges</a:t>
            </a:r>
            <a:r>
              <a:rPr lang="de-CH" dirty="0"/>
              <a:t> in </a:t>
            </a:r>
            <a:r>
              <a:rPr lang="de-CH" dirty="0" err="1"/>
              <a:t>bringing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.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286845" y="144713"/>
            <a:ext cx="905154" cy="90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1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2" imgW="270" imgH="270" progId="TCLayout.ActiveDocument.1">
                  <p:embed/>
                </p:oleObj>
              </mc:Choice>
              <mc:Fallback>
                <p:oleObj name="think-cell Folie" r:id="rId12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0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7" r:id="rId7"/>
    <p:sldLayoutId id="2147483730" r:id="rId8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de-DE" sz="6560" dirty="0" err="1"/>
              <a:t>GPTx</a:t>
            </a:r>
            <a:r>
              <a:rPr lang="de-DE" sz="6560" dirty="0"/>
              <a:t> und RAG in der Praxis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de-DE" dirty="0"/>
              <a:t>Schluss mit Prototyp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4C80A8-9657-4799-5452-B2B933DBB935}"/>
              </a:ext>
            </a:extLst>
          </p:cNvPr>
          <p:cNvSpPr txBox="1"/>
          <p:nvPr/>
        </p:nvSpPr>
        <p:spPr>
          <a:xfrm>
            <a:off x="459000" y="5617046"/>
            <a:ext cx="6227378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800" dirty="0"/>
              <a:t>Olliver Zeigermann</a:t>
            </a:r>
          </a:p>
          <a:p>
            <a:r>
              <a:rPr lang="en" dirty="0"/>
              <a:t>Christian Hidber</a:t>
            </a:r>
          </a:p>
          <a:p>
            <a:endParaRPr lang="en" dirty="0"/>
          </a:p>
          <a:p>
            <a:r>
              <a:rPr lang="en" sz="1400" dirty="0"/>
              <a:t>data2day, Heidelberg, September 2024</a:t>
            </a:r>
            <a:endParaRPr lang="en-CH" sz="1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4"/>
            <a:ext cx="11253247" cy="991362"/>
            <a:chOff x="588509" y="3436606"/>
            <a:chExt cx="8272975" cy="74352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4"/>
            <a:ext cx="11253247" cy="991362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2">
            <a:extLst>
              <a:ext uri="{FF2B5EF4-FFF2-40B4-BE49-F238E27FC236}">
                <a16:creationId xmlns:a16="http://schemas.microsoft.com/office/drawing/2014/main" id="{59C4492D-1499-F9D7-35FE-8B19107BB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1449" y="2351001"/>
            <a:ext cx="1316380" cy="1316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34912" y="5155464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1988660" y="5110383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Na</a:t>
            </a:r>
            <a:r>
              <a:rPr lang="de-CH" dirty="0"/>
              <a:t>ï</a:t>
            </a:r>
            <a:r>
              <a:rPr lang="en" dirty="0"/>
              <a:t>ve Approach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8499" y="3553532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7364" y="3757289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9402F04-C343-EE61-3378-3B22C6397137}"/>
              </a:ext>
            </a:extLst>
          </p:cNvPr>
          <p:cNvSpPr/>
          <p:nvPr/>
        </p:nvSpPr>
        <p:spPr>
          <a:xfrm>
            <a:off x="4596339" y="933318"/>
            <a:ext cx="2838833" cy="3165716"/>
          </a:xfrm>
          <a:prstGeom prst="flowChartDocument">
            <a:avLst/>
          </a:prstGeom>
          <a:noFill/>
          <a:ln w="190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0701975-55E8-01A4-332B-25966D1723B1}"/>
              </a:ext>
            </a:extLst>
          </p:cNvPr>
          <p:cNvCxnSpPr>
            <a:cxnSpLocks/>
          </p:cNvCxnSpPr>
          <p:nvPr/>
        </p:nvCxnSpPr>
        <p:spPr>
          <a:xfrm flipH="1">
            <a:off x="4350551" y="4861204"/>
            <a:ext cx="3279228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24B1D14-39D4-140D-65E6-02CA9F08971A}"/>
              </a:ext>
            </a:extLst>
          </p:cNvPr>
          <p:cNvSpPr txBox="1"/>
          <p:nvPr/>
        </p:nvSpPr>
        <p:spPr>
          <a:xfrm>
            <a:off x="5650969" y="5016964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C00F235-1DD8-9758-8708-5297C08638F2}"/>
              </a:ext>
            </a:extLst>
          </p:cNvPr>
          <p:cNvCxnSpPr>
            <a:cxnSpLocks/>
          </p:cNvCxnSpPr>
          <p:nvPr/>
        </p:nvCxnSpPr>
        <p:spPr>
          <a:xfrm>
            <a:off x="4401733" y="4647674"/>
            <a:ext cx="3228046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0E0DF63-895E-7FBB-8350-861586E3DC8A}"/>
              </a:ext>
            </a:extLst>
          </p:cNvPr>
          <p:cNvSpPr txBox="1"/>
          <p:nvPr/>
        </p:nvSpPr>
        <p:spPr>
          <a:xfrm>
            <a:off x="4855779" y="1185567"/>
            <a:ext cx="220772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You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are</a:t>
            </a:r>
            <a:r>
              <a:rPr lang="de-CH" sz="1600" dirty="0">
                <a:latin typeface="Arial"/>
              </a:rPr>
              <a:t> an expert in …..</a:t>
            </a:r>
            <a:endParaRPr lang="en-CH" sz="1600" dirty="0">
              <a:latin typeface="Arial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FFD0E0-4415-A5B3-24F2-215D5A242284}"/>
              </a:ext>
            </a:extLst>
          </p:cNvPr>
          <p:cNvSpPr txBox="1"/>
          <p:nvPr/>
        </p:nvSpPr>
        <p:spPr>
          <a:xfrm>
            <a:off x="4855779" y="1645317"/>
            <a:ext cx="1469954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What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is</a:t>
            </a:r>
            <a:r>
              <a:rPr lang="de-CH" sz="1600" dirty="0">
                <a:latin typeface="Arial"/>
              </a:rPr>
              <a:t> Pluvia ?</a:t>
            </a:r>
            <a:endParaRPr lang="en-CH" sz="1600" dirty="0">
              <a:latin typeface="Arial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1F63E8A-3EC7-C032-CBF3-1422ABD22D45}"/>
              </a:ext>
            </a:extLst>
          </p:cNvPr>
          <p:cNvSpPr txBox="1"/>
          <p:nvPr/>
        </p:nvSpPr>
        <p:spPr>
          <a:xfrm>
            <a:off x="4836494" y="2104780"/>
            <a:ext cx="210955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>
                <a:latin typeface="Arial"/>
              </a:rPr>
              <a:t>Use </a:t>
            </a:r>
            <a:r>
              <a:rPr lang="de-CH" sz="1600" dirty="0" err="1">
                <a:latin typeface="Arial"/>
              </a:rPr>
              <a:t>the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following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facts</a:t>
            </a:r>
            <a:r>
              <a:rPr lang="de-CH" sz="1600" dirty="0">
                <a:latin typeface="Arial"/>
              </a:rPr>
              <a:t>:</a:t>
            </a:r>
            <a:endParaRPr lang="en-CH" sz="16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5238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34912" y="5155464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1988660" y="5110383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de-CH" dirty="0"/>
              <a:t>Idea: just a </a:t>
            </a:r>
            <a:r>
              <a:rPr lang="de-CH" dirty="0" err="1"/>
              <a:t>few</a:t>
            </a:r>
            <a:r>
              <a:rPr lang="de-CH" dirty="0"/>
              <a:t> </a:t>
            </a:r>
            <a:r>
              <a:rPr lang="de-CH" dirty="0" err="1"/>
              <a:t>pages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8499" y="3553532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7364" y="3757289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0701975-55E8-01A4-332B-25966D1723B1}"/>
              </a:ext>
            </a:extLst>
          </p:cNvPr>
          <p:cNvCxnSpPr>
            <a:cxnSpLocks/>
          </p:cNvCxnSpPr>
          <p:nvPr/>
        </p:nvCxnSpPr>
        <p:spPr>
          <a:xfrm flipH="1">
            <a:off x="4350551" y="4861204"/>
            <a:ext cx="3279228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24B1D14-39D4-140D-65E6-02CA9F08971A}"/>
              </a:ext>
            </a:extLst>
          </p:cNvPr>
          <p:cNvSpPr txBox="1"/>
          <p:nvPr/>
        </p:nvSpPr>
        <p:spPr>
          <a:xfrm>
            <a:off x="5650969" y="5016964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C00F235-1DD8-9758-8708-5297C08638F2}"/>
              </a:ext>
            </a:extLst>
          </p:cNvPr>
          <p:cNvCxnSpPr>
            <a:cxnSpLocks/>
          </p:cNvCxnSpPr>
          <p:nvPr/>
        </p:nvCxnSpPr>
        <p:spPr>
          <a:xfrm>
            <a:off x="4401733" y="4647674"/>
            <a:ext cx="3228046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60" name="Picture 12">
            <a:extLst>
              <a:ext uri="{FF2B5EF4-FFF2-40B4-BE49-F238E27FC236}">
                <a16:creationId xmlns:a16="http://schemas.microsoft.com/office/drawing/2014/main" id="{41402FD0-E065-06E0-8BFB-089AF56FF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726" y="2424810"/>
            <a:ext cx="1128722" cy="1128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4A58C092-F65D-5AD1-D588-EEBD1AFF70D7}"/>
              </a:ext>
            </a:extLst>
          </p:cNvPr>
          <p:cNvSpPr/>
          <p:nvPr/>
        </p:nvSpPr>
        <p:spPr>
          <a:xfrm>
            <a:off x="4596339" y="933318"/>
            <a:ext cx="2838833" cy="3165716"/>
          </a:xfrm>
          <a:prstGeom prst="flowChartDocument">
            <a:avLst/>
          </a:prstGeom>
          <a:noFill/>
          <a:ln w="190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B62351-F458-CA89-7E8D-18FB6C9F6320}"/>
              </a:ext>
            </a:extLst>
          </p:cNvPr>
          <p:cNvSpPr txBox="1"/>
          <p:nvPr/>
        </p:nvSpPr>
        <p:spPr>
          <a:xfrm>
            <a:off x="4855779" y="1185567"/>
            <a:ext cx="220772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You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are</a:t>
            </a:r>
            <a:r>
              <a:rPr lang="de-CH" sz="1600" dirty="0">
                <a:latin typeface="Arial"/>
              </a:rPr>
              <a:t> an expert in …..</a:t>
            </a:r>
            <a:endParaRPr lang="en-CH" sz="1600" dirty="0">
              <a:latin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F25-0ABC-69C7-B12B-77BD9DEF3FAC}"/>
              </a:ext>
            </a:extLst>
          </p:cNvPr>
          <p:cNvSpPr txBox="1"/>
          <p:nvPr/>
        </p:nvSpPr>
        <p:spPr>
          <a:xfrm>
            <a:off x="4855779" y="1645317"/>
            <a:ext cx="1469954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What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is</a:t>
            </a:r>
            <a:r>
              <a:rPr lang="de-CH" sz="1600" dirty="0">
                <a:latin typeface="Arial"/>
              </a:rPr>
              <a:t> Pluvia ?</a:t>
            </a:r>
            <a:endParaRPr lang="en-CH" sz="1600" dirty="0">
              <a:latin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2E57F4-4110-FED7-2807-3C5029960AFB}"/>
              </a:ext>
            </a:extLst>
          </p:cNvPr>
          <p:cNvSpPr txBox="1"/>
          <p:nvPr/>
        </p:nvSpPr>
        <p:spPr>
          <a:xfrm>
            <a:off x="4836494" y="2104780"/>
            <a:ext cx="210955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>
                <a:latin typeface="Arial"/>
              </a:rPr>
              <a:t>Use </a:t>
            </a:r>
            <a:r>
              <a:rPr lang="de-CH" sz="1600" dirty="0" err="1">
                <a:latin typeface="Arial"/>
              </a:rPr>
              <a:t>the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following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facts</a:t>
            </a:r>
            <a:r>
              <a:rPr lang="de-CH" sz="1600" dirty="0">
                <a:latin typeface="Arial"/>
              </a:rPr>
              <a:t>:</a:t>
            </a:r>
            <a:endParaRPr lang="en-CH" sz="16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7837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RAG</a:t>
            </a:r>
            <a:br>
              <a:rPr lang="en" dirty="0"/>
            </a:br>
            <a:r>
              <a:rPr lang="en" sz="4000" dirty="0"/>
              <a:t>Retrieval Augmented Generation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7271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RAG 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A4A29A8-1F86-2FBA-A452-2EFA73E17879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870299-03DB-882B-D770-E0CE8BB61B37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1148C4-E16C-8E46-7F28-1D4B7FFA991D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F329B8E-7DF7-7658-62B2-7C6B398F0CA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769047-D0EA-1F84-1AB1-7AB3E3C823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8570" y="5040420"/>
            <a:ext cx="909855" cy="95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30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Low Risk RAG Applications</a:t>
            </a:r>
            <a:endParaRPr dirty="0">
              <a:highlight>
                <a:srgbClr val="FF9900"/>
              </a:highligh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3D286F-7B47-80B8-BDFC-A265319C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99110" y="2230821"/>
            <a:ext cx="2437197" cy="243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517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Choosing an application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3377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252EBB-175F-5A23-BC70-66B9F91B2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Low Risk, but nice </a:t>
            </a:r>
            <a:r>
              <a:rPr lang="de-DE" dirty="0" err="1"/>
              <a:t>benefit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91C56F6-7D6B-5DE2-81A3-B832F63867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/>
              <a:t>What is the biggest risk we are facing?</a:t>
            </a:r>
          </a:p>
          <a:p>
            <a:pPr fontAlgn="base"/>
            <a:r>
              <a:rPr lang="en-US" dirty="0"/>
              <a:t>What is the worst thing that could happen and how to mitigate that?</a:t>
            </a:r>
          </a:p>
          <a:p>
            <a:pPr fontAlgn="base"/>
            <a:endParaRPr lang="de-DE" dirty="0"/>
          </a:p>
          <a:p>
            <a:r>
              <a:rPr lang="de-DE" dirty="0" err="1"/>
              <a:t>Choose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low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, but nice </a:t>
            </a:r>
            <a:r>
              <a:rPr lang="de-DE" dirty="0" err="1"/>
              <a:t>benefit</a:t>
            </a:r>
            <a:endParaRPr lang="de-DE" dirty="0"/>
          </a:p>
          <a:p>
            <a:r>
              <a:rPr lang="de-DE" dirty="0"/>
              <a:t>Low </a:t>
            </a:r>
            <a:r>
              <a:rPr lang="de-DE" dirty="0" err="1"/>
              <a:t>profile</a:t>
            </a:r>
            <a:endParaRPr lang="de-DE" dirty="0"/>
          </a:p>
          <a:p>
            <a:r>
              <a:rPr lang="de-DE" dirty="0" err="1"/>
              <a:t>Failures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ok</a:t>
            </a:r>
          </a:p>
          <a:p>
            <a:r>
              <a:rPr lang="de-DE" dirty="0" err="1"/>
              <a:t>Let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organization</a:t>
            </a:r>
            <a:r>
              <a:rPr lang="de-DE" dirty="0"/>
              <a:t> </a:t>
            </a:r>
            <a:r>
              <a:rPr lang="de-DE" dirty="0" err="1"/>
              <a:t>learn</a:t>
            </a:r>
            <a:endParaRPr lang="de-DE" dirty="0"/>
          </a:p>
          <a:p>
            <a:r>
              <a:rPr lang="de-DE" dirty="0"/>
              <a:t>Management </a:t>
            </a:r>
            <a:r>
              <a:rPr lang="de-DE" dirty="0" err="1"/>
              <a:t>likes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, but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afraid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7325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A46737-121B-300C-C4BB-845504E03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From</a:t>
            </a:r>
            <a:r>
              <a:rPr lang="de-DE" dirty="0"/>
              <a:t> Prompt Hacking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Production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743D458-06E7-6C34-19E0-A3F2070C6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63093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C</a:t>
            </a:r>
            <a:r>
              <a:rPr lang="de-CH" dirty="0">
                <a:highlight>
                  <a:srgbClr val="FF9900"/>
                </a:highlight>
              </a:rPr>
              <a:t>h</a:t>
            </a:r>
            <a:r>
              <a:rPr lang="en" dirty="0">
                <a:highlight>
                  <a:srgbClr val="FF9900"/>
                </a:highlight>
              </a:rPr>
              <a:t>ef: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mein Enkel kann das auch…</a:t>
            </a:r>
            <a:endParaRPr dirty="0">
              <a:highlight>
                <a:srgbClr val="FF9900"/>
              </a:highlight>
            </a:endParaRPr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5EEDBD1C-1117-69FC-4C99-6738A92CB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859380" y="2233516"/>
            <a:ext cx="2699728" cy="269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196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A0A4D2-6AA6-60F0-3969-6ABEE217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2400" b="0" i="0" u="none" strike="noStrike" dirty="0">
                <a:solidFill>
                  <a:srgbClr val="000000"/>
                </a:solidFill>
                <a:effectLst/>
                <a:latin typeface="Playfair Display" panose="00000500000000000000" pitchFamily="2" charset="0"/>
              </a:rPr>
              <a:t>Der kleine Heimwerker </a:t>
            </a:r>
            <a:r>
              <a:rPr lang="de-DE" sz="2400" b="0" i="0" u="none" strike="noStrike" dirty="0" err="1">
                <a:solidFill>
                  <a:srgbClr val="000000"/>
                </a:solidFill>
                <a:effectLst/>
                <a:latin typeface="Playfair Display" panose="00000500000000000000" pitchFamily="2" charset="0"/>
              </a:rPr>
              <a:t>vs</a:t>
            </a:r>
            <a:r>
              <a:rPr lang="de-DE" sz="2400" b="0" i="0" u="none" strike="noStrike" dirty="0">
                <a:solidFill>
                  <a:srgbClr val="000000"/>
                </a:solidFill>
                <a:effectLst/>
                <a:latin typeface="Playfair Display" panose="00000500000000000000" pitchFamily="2" charset="0"/>
              </a:rPr>
              <a:t> Ingenieur Tätigkeit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16B959-AEA1-F85B-722F-FDD9BD4F60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de-DE" dirty="0"/>
              <a:t>hohes Maß an Automatisierung</a:t>
            </a:r>
          </a:p>
          <a:p>
            <a:pPr fontAlgn="base"/>
            <a:r>
              <a:rPr lang="de-DE" dirty="0"/>
              <a:t>Generalisierung: Modell auf zukünftige Daten verallgemeinert anwendbar?</a:t>
            </a:r>
          </a:p>
          <a:p>
            <a:pPr marL="742950" lvl="1" indent="-285750" fontAlgn="base"/>
            <a:r>
              <a:rPr lang="de-DE" sz="1800" dirty="0">
                <a:latin typeface="Source Sans Pro" panose="020B0503030403020204"/>
              </a:rPr>
              <a:t>Der Nutzen ergibt sich durch Vorhersage auf bisher unbekannten Daten in der Zukunft.​</a:t>
            </a:r>
          </a:p>
          <a:p>
            <a:pPr marL="742950" lvl="1" indent="-285750" fontAlgn="base"/>
            <a:r>
              <a:rPr lang="de-DE" sz="1800" dirty="0">
                <a:latin typeface="Source Sans Pro" panose="020B0503030403020204"/>
              </a:rPr>
              <a:t>Auf diesen muss das Modell eine gute Leistung bringen. Nur das ist relevant.​</a:t>
            </a:r>
          </a:p>
          <a:p>
            <a:pPr fontAlgn="base"/>
            <a:r>
              <a:rPr lang="de-DE" dirty="0"/>
              <a:t>über einen längeren Zeitraum stabil bleiben</a:t>
            </a:r>
          </a:p>
          <a:p>
            <a:pPr>
              <a:spcAft>
                <a:spcPts val="1200"/>
              </a:spcAft>
            </a:pPr>
            <a:r>
              <a:rPr lang="de-DE" b="1" dirty="0"/>
              <a:t>Beispiel LLM und </a:t>
            </a:r>
            <a:r>
              <a:rPr lang="de-DE" b="1" dirty="0" err="1"/>
              <a:t>Prompting</a:t>
            </a:r>
            <a:r>
              <a:rPr lang="de-DE" b="1" dirty="0"/>
              <a:t> - können wir das nicht alle?</a:t>
            </a:r>
          </a:p>
          <a:p>
            <a:pPr fontAlgn="base"/>
            <a:r>
              <a:rPr lang="de-DE" dirty="0"/>
              <a:t>Von </a:t>
            </a:r>
            <a:r>
              <a:rPr lang="de-DE" dirty="0" err="1"/>
              <a:t>wqelcher</a:t>
            </a:r>
            <a:r>
              <a:rPr lang="de-DE" dirty="0"/>
              <a:t> Art </a:t>
            </a:r>
            <a:r>
              <a:rPr lang="de-DE" dirty="0" err="1"/>
              <a:t>Prompting</a:t>
            </a:r>
            <a:r>
              <a:rPr lang="de-DE" dirty="0"/>
              <a:t> sprechen wir ? Muss man unterscheiden von ad hoc </a:t>
            </a:r>
            <a:r>
              <a:rPr lang="de-DE" dirty="0" err="1"/>
              <a:t>Prompting</a:t>
            </a:r>
            <a:endParaRPr lang="de-DE" dirty="0"/>
          </a:p>
          <a:p>
            <a:pPr fontAlgn="base"/>
            <a:r>
              <a:rPr lang="de-DE" dirty="0"/>
              <a:t>Bei Ad hoc sieht man direkt, ob es geht. Man hat ein hohes Maß an menschlicher Überwachung.</a:t>
            </a:r>
          </a:p>
          <a:p>
            <a:pPr fontAlgn="base">
              <a:spcAft>
                <a:spcPts val="1200"/>
              </a:spcAft>
            </a:pPr>
            <a:r>
              <a:rPr lang="de-DE" dirty="0"/>
              <a:t>Unterschied internes Werkzeug und stabiler Service. Plattform Team</a:t>
            </a:r>
          </a:p>
        </p:txBody>
      </p:sp>
    </p:spTree>
    <p:extLst>
      <p:ext uri="{BB962C8B-B14F-4D97-AF65-F5344CB8AC3E}">
        <p14:creationId xmlns:p14="http://schemas.microsoft.com/office/powerpoint/2010/main" val="41450839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6778148" y="1216193"/>
            <a:ext cx="519966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Question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 err="1">
                <a:solidFill>
                  <a:schemeClr val="accent5"/>
                </a:solidFill>
                <a:latin typeface="Source Sans Pro" panose="020B0503030403020204"/>
              </a:rPr>
              <a:t>What</a:t>
            </a:r>
            <a:r>
              <a:rPr lang="de-CH" sz="16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1600" dirty="0" err="1">
                <a:solidFill>
                  <a:schemeClr val="accent5"/>
                </a:solidFill>
                <a:latin typeface="Source Sans Pro" panose="020B0503030403020204"/>
              </a:rPr>
              <a:t>is</a:t>
            </a:r>
            <a:r>
              <a:rPr lang="de-CH" sz="1600" dirty="0">
                <a:solidFill>
                  <a:schemeClr val="accent5"/>
                </a:solidFill>
                <a:latin typeface="Source Sans Pro" panose="020B0503030403020204"/>
              </a:rPr>
              <a:t> Pluvia ?</a:t>
            </a:r>
          </a:p>
          <a:p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   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CH" sz="1600" dirty="0"/>
              <a:t>Pluvia </a:t>
            </a:r>
            <a:r>
              <a:rPr lang="de-CH" sz="1600" dirty="0" err="1"/>
              <a:t>is</a:t>
            </a:r>
            <a:r>
              <a:rPr lang="de-CH" sz="1600" dirty="0"/>
              <a:t> a </a:t>
            </a:r>
            <a:r>
              <a:rPr lang="en-US" sz="1600" dirty="0" err="1"/>
              <a:t>latin</a:t>
            </a:r>
            <a:r>
              <a:rPr lang="en-US" sz="1600" dirty="0"/>
              <a:t> word meaning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The </a:t>
            </a:r>
            <a:r>
              <a:rPr lang="en-US" sz="1600" dirty="0" err="1"/>
              <a:t>latin</a:t>
            </a:r>
            <a:r>
              <a:rPr lang="en-US" sz="1600" dirty="0"/>
              <a:t> word for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….</a:t>
            </a: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3C688-0F22-0D5C-0046-AECAAD8694F5}"/>
              </a:ext>
            </a:extLst>
          </p:cNvPr>
          <p:cNvSpPr txBox="1"/>
          <p:nvPr/>
        </p:nvSpPr>
        <p:spPr>
          <a:xfrm>
            <a:off x="6778149" y="3009950"/>
            <a:ext cx="4607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>
                <a:solidFill>
                  <a:schemeClr val="accent2">
                    <a:lumMod val="25000"/>
                  </a:schemeClr>
                </a:solidFill>
                <a:latin typeface="Source Sans Pro" panose="020B0503030403020204"/>
              </a:rPr>
              <a:t>=&gt; </a:t>
            </a:r>
            <a:r>
              <a:rPr lang="de-CH" sz="2400" b="1" dirty="0" err="1">
                <a:solidFill>
                  <a:schemeClr val="accent2">
                    <a:lumMod val="25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equality</a:t>
            </a:r>
            <a:r>
              <a:rPr lang="de-CH" sz="2400" b="1" dirty="0">
                <a:solidFill>
                  <a:schemeClr val="accent2">
                    <a:lumMod val="25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 not an </a:t>
            </a:r>
            <a:r>
              <a:rPr lang="de-CH" sz="2400" b="1" dirty="0" err="1">
                <a:solidFill>
                  <a:schemeClr val="accent2">
                    <a:lumMod val="25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option</a:t>
            </a:r>
            <a:endParaRPr lang="de-CH" sz="1600" b="1" dirty="0">
              <a:solidFill>
                <a:schemeClr val="accent2">
                  <a:lumMod val="25000"/>
                </a:schemeClr>
              </a:solidFill>
              <a:highlight>
                <a:srgbClr val="FFFFFF"/>
              </a:highlight>
              <a:latin typeface="Source Sans Pro" panose="020B0503030403020204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DC0C47D-3706-950F-F877-C2105390C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CA27D7-0FDA-B77E-C696-CD5288B4A6EC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119BF38-AB6E-5617-DE2F-6BEDC7AAC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" grpId="0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105337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6582929" y="5651804"/>
            <a:ext cx="141577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4877978" y="4692559"/>
            <a:ext cx="199830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6A66A38-AB7F-4CAF-FBF4-F1E6C23C5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4378848" y="3719211"/>
            <a:ext cx="237597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105337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5E068F4-958D-B5AF-5CB1-E43CF65EC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019AF19-4113-BD46-DE25-7914C42B7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1908505" y="2700343"/>
            <a:ext cx="1083596" cy="99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FAABB27-5BFD-C03C-7E0C-CE3BD3A111B2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064687-F7B2-7AB2-933A-3AE2CE08FDAB}"/>
              </a:ext>
            </a:extLst>
          </p:cNvPr>
          <p:cNvSpPr txBox="1"/>
          <p:nvPr/>
        </p:nvSpPr>
        <p:spPr>
          <a:xfrm>
            <a:off x="6582929" y="5651804"/>
            <a:ext cx="141577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0682DF-9F80-877F-36DE-0CEDA6C674A3}"/>
              </a:ext>
            </a:extLst>
          </p:cNvPr>
          <p:cNvSpPr txBox="1"/>
          <p:nvPr/>
        </p:nvSpPr>
        <p:spPr>
          <a:xfrm>
            <a:off x="4877978" y="4692559"/>
            <a:ext cx="199830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E6A3DA-A014-F860-2DB4-E2B89958E78E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p:transition spd="slow">
    <p:wipe dir="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</a:t>
            </a:r>
            <a:r>
              <a:rPr lang="de-CH" dirty="0" err="1"/>
              <a:t>Idea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17426"/>
            <a:ext cx="11360800" cy="1231410"/>
          </a:xfrm>
        </p:spPr>
        <p:txBody>
          <a:bodyPr>
            <a:normAutofit/>
          </a:bodyPr>
          <a:lstStyle/>
          <a:p>
            <a:pPr marL="152396" indent="0">
              <a:buNone/>
            </a:pPr>
            <a:r>
              <a:rPr lang="de-CH" dirty="0"/>
              <a:t>Generation</a:t>
            </a:r>
          </a:p>
          <a:p>
            <a:r>
              <a:rPr lang="de-CH" sz="1800" dirty="0" err="1"/>
              <a:t>Llm</a:t>
            </a:r>
            <a:r>
              <a:rPr lang="de-CH" sz="1800" dirty="0"/>
              <a:t> Input	:	</a:t>
            </a:r>
            <a:r>
              <a:rPr lang="en-US" sz="1598" dirty="0">
                <a:latin typeface="Arial"/>
              </a:rPr>
              <a:t>“Why do you dislike writing texts ?”</a:t>
            </a:r>
            <a:endParaRPr lang="de-CH" sz="1598" dirty="0">
              <a:latin typeface="Arial"/>
            </a:endParaRPr>
          </a:p>
          <a:p>
            <a:r>
              <a:rPr lang="de-CH" sz="1800" dirty="0" err="1"/>
              <a:t>Llm</a:t>
            </a:r>
            <a:r>
              <a:rPr lang="de-CH" sz="1800" dirty="0"/>
              <a:t> Output	:	</a:t>
            </a:r>
            <a:r>
              <a:rPr lang="de-CH" sz="1598" dirty="0">
                <a:latin typeface="Arial"/>
              </a:rPr>
              <a:t>«</a:t>
            </a:r>
            <a:r>
              <a:rPr lang="en-US" sz="1598" dirty="0" err="1">
                <a:latin typeface="Arial"/>
              </a:rPr>
              <a:t>Witing</a:t>
            </a:r>
            <a:r>
              <a:rPr lang="en-US" sz="1598" dirty="0">
                <a:latin typeface="Arial"/>
              </a:rPr>
              <a:t> texts is painful, </a:t>
            </a:r>
            <a:r>
              <a:rPr lang="en-US" sz="1598" dirty="0" err="1">
                <a:latin typeface="Arial"/>
              </a:rPr>
              <a:t>caus</a:t>
            </a:r>
            <a:r>
              <a:rPr lang="en-US" sz="1598" dirty="0">
                <a:latin typeface="Arial"/>
              </a:rPr>
              <a:t> </a:t>
            </a:r>
            <a:r>
              <a:rPr lang="en-US" sz="1598" dirty="0" err="1">
                <a:latin typeface="Arial"/>
              </a:rPr>
              <a:t>im</a:t>
            </a:r>
            <a:r>
              <a:rPr lang="en-US" sz="1598" dirty="0">
                <a:latin typeface="Arial"/>
              </a:rPr>
              <a:t> making </a:t>
            </a:r>
            <a:r>
              <a:rPr lang="en-US" sz="1598" dirty="0" err="1">
                <a:latin typeface="Arial"/>
              </a:rPr>
              <a:t>mitakes</a:t>
            </a:r>
            <a:r>
              <a:rPr lang="en-US" sz="1598" dirty="0">
                <a:latin typeface="Arial"/>
              </a:rPr>
              <a:t>.”</a:t>
            </a:r>
            <a:endParaRPr lang="de-CH" sz="1598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2743200"/>
            <a:ext cx="11360800" cy="404829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None/>
            </a:pPr>
            <a:r>
              <a:rPr lang="de-CH" dirty="0" err="1"/>
              <a:t>Context</a:t>
            </a:r>
            <a:endParaRPr lang="de-CH" dirty="0"/>
          </a:p>
          <a:p>
            <a:pPr marL="795847" lvl="1" indent="0">
              <a:buFont typeface="[Normal Text]"/>
              <a:buNone/>
            </a:pPr>
            <a:r>
              <a:rPr lang="en-US" dirty="0"/>
              <a:t>You are an expert on </a:t>
            </a:r>
            <a:r>
              <a:rPr lang="en-US" dirty="0" err="1"/>
              <a:t>english</a:t>
            </a:r>
            <a:r>
              <a:rPr lang="en-US" dirty="0"/>
              <a:t> language. Grade a students text with scores between 0 and 10.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Answer with a Json containing a score and a reason.</a:t>
            </a:r>
          </a:p>
          <a:p>
            <a:pPr marL="795847" lvl="1" indent="0">
              <a:buFont typeface="[Normal Text]"/>
              <a:buNone/>
            </a:pPr>
            <a:endParaRPr lang="en-US" dirty="0"/>
          </a:p>
          <a:p>
            <a:pPr marL="795847" lvl="1" indent="0">
              <a:buNone/>
            </a:pPr>
            <a:r>
              <a:rPr lang="en-US" dirty="0"/>
              <a:t>Student Text: </a:t>
            </a:r>
            <a:r>
              <a:rPr lang="en-US" dirty="0" err="1"/>
              <a:t>Witing</a:t>
            </a:r>
            <a:r>
              <a:rPr lang="en-US" dirty="0"/>
              <a:t> texts is painful, </a:t>
            </a:r>
            <a:r>
              <a:rPr lang="en-US" dirty="0" err="1"/>
              <a:t>caus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making </a:t>
            </a:r>
            <a:r>
              <a:rPr lang="en-US" dirty="0" err="1"/>
              <a:t>mitakes</a:t>
            </a:r>
            <a:r>
              <a:rPr lang="en-US" dirty="0"/>
              <a:t>.</a:t>
            </a:r>
          </a:p>
          <a:p>
            <a:pPr marL="795847" lvl="1" indent="0">
              <a:buNone/>
            </a:pPr>
            <a:endParaRPr lang="en-US" dirty="0"/>
          </a:p>
          <a:p>
            <a:pPr marL="795847" lvl="1" indent="0">
              <a:buNone/>
            </a:pPr>
            <a:r>
              <a:rPr lang="en-US" dirty="0"/>
              <a:t>Json:</a:t>
            </a:r>
          </a:p>
          <a:p>
            <a:pPr marL="152396" indent="0">
              <a:buFont typeface="Arial" panose="020B0604020202020204" pitchFamily="34" charset="0"/>
              <a:buNone/>
            </a:pPr>
            <a:endParaRPr lang="de-CH" sz="1800" dirty="0"/>
          </a:p>
          <a:p>
            <a:pPr marL="152396" indent="0">
              <a:buNone/>
            </a:pPr>
            <a:r>
              <a:rPr lang="de-CH" dirty="0" err="1"/>
              <a:t>Result</a:t>
            </a:r>
            <a:r>
              <a:rPr lang="de-CH" dirty="0"/>
              <a:t>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'score’: 	2,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 	'reason’: 	"The text contains multiple spelling errors, such as '</a:t>
            </a:r>
            <a:r>
              <a:rPr lang="en-US" dirty="0" err="1"/>
              <a:t>Witing</a:t>
            </a:r>
            <a:r>
              <a:rPr lang="en-US" dirty="0"/>
              <a:t>' instead of 'Writing.“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}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218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Notebook</a:t>
            </a:r>
            <a:endParaRPr dirty="0">
              <a:highlight>
                <a:srgbClr val="FF9900"/>
              </a:highligh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3D286F-7B47-80B8-BDFC-A265319C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728178" y="2230821"/>
            <a:ext cx="2708130" cy="270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RAG 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Chunks</a:t>
            </a:r>
            <a:endParaRPr lang="en-CH" sz="1067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581516" y="591742"/>
            <a:ext cx="10127075" cy="4609124"/>
            <a:chOff x="436137" y="443811"/>
            <a:chExt cx="7595306" cy="3456838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443811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A4A29A8-1F86-2FBA-A452-2EFA73E17879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870299-03DB-882B-D770-E0CE8BB61B37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1148C4-E16C-8E46-7F28-1D4B7FFA991D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F329B8E-7DF7-7658-62B2-7C6B398F0CA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1135122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RAG System Architecture: Online Evaluation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Chunks</a:t>
            </a:r>
            <a:endParaRPr lang="en-CH" sz="1067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FE9F47-11A1-E27B-8C4E-485845760082}"/>
              </a:ext>
            </a:extLst>
          </p:cNvPr>
          <p:cNvSpPr txBox="1"/>
          <p:nvPr/>
        </p:nvSpPr>
        <p:spPr>
          <a:xfrm>
            <a:off x="3976078" y="6190917"/>
            <a:ext cx="1011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Faithfulness</a:t>
            </a:r>
            <a:endParaRPr lang="en-CH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99B486-02CA-8CEB-4AAB-A10DEA6287C3}"/>
              </a:ext>
            </a:extLst>
          </p:cNvPr>
          <p:cNvSpPr txBox="1"/>
          <p:nvPr/>
        </p:nvSpPr>
        <p:spPr>
          <a:xfrm>
            <a:off x="1272499" y="3489254"/>
            <a:ext cx="1462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CH" sz="1200" dirty="0" err="1"/>
              <a:t>Answer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de-CH" sz="1200" dirty="0"/>
          </a:p>
          <a:p>
            <a:pPr algn="r"/>
            <a:r>
              <a:rPr lang="de-CH" sz="1200" dirty="0" err="1"/>
              <a:t>Conciseness</a:t>
            </a:r>
            <a:endParaRPr lang="en-CH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55FD94-F54A-9094-4381-2E831809FD28}"/>
              </a:ext>
            </a:extLst>
          </p:cNvPr>
          <p:cNvSpPr txBox="1"/>
          <p:nvPr/>
        </p:nvSpPr>
        <p:spPr>
          <a:xfrm>
            <a:off x="5915908" y="3422178"/>
            <a:ext cx="1683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Contextual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en-CH" sz="1200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19F8C713-67B3-DF1E-85D5-4848D4F9E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6021622" y="2864998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F08E4C41-F6D9-1762-BD64-2400F5EE12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4303115" y="5590296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796EAAC6-0F49-E11C-9C66-3EC2767421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2171887" y="2938668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83EF4255-1835-7F63-9469-DB23E60E50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8230601" y="4291578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2752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3A42F-1327-BEBA-D10D-E217637D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Online </a:t>
            </a:r>
            <a:r>
              <a:rPr lang="de-CH" dirty="0" err="1"/>
              <a:t>Eval</a:t>
            </a:r>
            <a:r>
              <a:rPr lang="de-CH" dirty="0"/>
              <a:t>: </a:t>
            </a:r>
            <a:r>
              <a:rPr lang="de-CH" dirty="0" err="1"/>
              <a:t>Example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F9A850-C1E6-6470-F3FE-4CE32E9E5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53" y="1418505"/>
            <a:ext cx="11180905" cy="402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47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3A42F-1327-BEBA-D10D-E217637D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Online </a:t>
            </a:r>
            <a:r>
              <a:rPr lang="de-CH" dirty="0" err="1"/>
              <a:t>Eval</a:t>
            </a:r>
            <a:r>
              <a:rPr lang="de-CH" dirty="0"/>
              <a:t>: </a:t>
            </a:r>
            <a:r>
              <a:rPr lang="de-CH" dirty="0" err="1"/>
              <a:t>Example</a:t>
            </a:r>
            <a:endParaRPr lang="en-C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0DA747-BE99-1A6E-62BA-925C1F00DB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6659"/>
          <a:stretch/>
        </p:blipFill>
        <p:spPr>
          <a:xfrm>
            <a:off x="276662" y="1816189"/>
            <a:ext cx="11568875" cy="253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23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</a:rPr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https://www.evidentlyai.com/</a:t>
            </a:r>
          </a:p>
          <a:p>
            <a:r>
              <a:rPr lang="de-CH" dirty="0"/>
              <a:t>Ares	https://ares-ai.vercel.app/</a:t>
            </a:r>
          </a:p>
          <a:p>
            <a:r>
              <a:rPr lang="de-CH" dirty="0"/>
              <a:t>…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Human </a:t>
            </a:r>
            <a:r>
              <a:rPr lang="de-DE" dirty="0" err="1"/>
              <a:t>Eval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starting</a:t>
            </a:r>
            <a:r>
              <a:rPr lang="de-DE" dirty="0"/>
              <a:t> </a:t>
            </a:r>
            <a:r>
              <a:rPr lang="de-DE" dirty="0" err="1"/>
              <a:t>point</a:t>
            </a:r>
            <a:endParaRPr lang="de-DE" dirty="0"/>
          </a:p>
          <a:p>
            <a:r>
              <a:rPr lang="de-DE" dirty="0"/>
              <a:t>LLM-</a:t>
            </a:r>
            <a:r>
              <a:rPr lang="de-DE" dirty="0" err="1"/>
              <a:t>as</a:t>
            </a:r>
            <a:r>
              <a:rPr lang="de-DE" dirty="0"/>
              <a:t>-a-Judge </a:t>
            </a:r>
            <a:r>
              <a:rPr lang="de-DE" dirty="0" err="1"/>
              <a:t>works</a:t>
            </a:r>
            <a:r>
              <a:rPr lang="de-DE" dirty="0"/>
              <a:t>, but </a:t>
            </a:r>
            <a:r>
              <a:rPr lang="de-DE" dirty="0" err="1"/>
              <a:t>take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scores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grain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salt</a:t>
            </a:r>
            <a:endParaRPr lang="de-DE" dirty="0"/>
          </a:p>
          <a:p>
            <a:r>
              <a:rPr lang="de-DE" dirty="0"/>
              <a:t>Use a strong LLM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evaluation</a:t>
            </a:r>
            <a:endParaRPr lang="de-DE" dirty="0"/>
          </a:p>
          <a:p>
            <a:r>
              <a:rPr lang="de-DE" dirty="0"/>
              <a:t>Evaluation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crucial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potentially</a:t>
            </a:r>
            <a:r>
              <a:rPr lang="de-DE" dirty="0"/>
              <a:t> </a:t>
            </a:r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powerfull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Documents</a:t>
            </a:r>
            <a:r>
              <a:rPr lang="de-DE" dirty="0"/>
              <a:t> &amp; </a:t>
            </a:r>
            <a:r>
              <a:rPr lang="de-DE" dirty="0" err="1"/>
              <a:t>keeping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-</a:t>
            </a:r>
            <a:r>
              <a:rPr lang="de-DE" dirty="0" err="1"/>
              <a:t>to</a:t>
            </a:r>
            <a:r>
              <a:rPr lang="de-DE" dirty="0"/>
              <a:t>-date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painful</a:t>
            </a:r>
            <a:endParaRPr lang="de-DE" dirty="0"/>
          </a:p>
          <a:p>
            <a:endParaRPr lang="en-C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0F2087-990C-E410-80D8-75077399E59D}"/>
              </a:ext>
            </a:extLst>
          </p:cNvPr>
          <p:cNvSpPr txBox="1"/>
          <p:nvPr/>
        </p:nvSpPr>
        <p:spPr>
          <a:xfrm>
            <a:off x="1419443" y="4309679"/>
            <a:ext cx="9665403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4400" dirty="0">
                <a:solidFill>
                  <a:schemeClr val="tx2">
                    <a:lumMod val="75000"/>
                  </a:schemeClr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de-CH" sz="4400" dirty="0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Arial"/>
              </a:rPr>
              <a:t>Vorsicht vor dem Enkel des Chefs…   </a:t>
            </a:r>
            <a:endParaRPr lang="en-CH" sz="4400" dirty="0">
              <a:solidFill>
                <a:schemeClr val="tx2">
                  <a:lumMod val="50000"/>
                </a:schemeClr>
              </a:solidFill>
              <a:highlight>
                <a:srgbClr val="FFFFFF"/>
              </a:highlight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536266" y="2188159"/>
            <a:ext cx="3102431" cy="3102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>
                <a:latin typeface="Source Sans Pro" panose="020B0503030403020204"/>
              </a:rPr>
              <a:t>Encoder Models</a:t>
            </a:r>
            <a:r>
              <a:rPr lang="en" sz="1600" dirty="0">
                <a:latin typeface="Source Sans Pro" panose="020B0503030403020204"/>
              </a:rPr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Part of the Transformer architecture focused on understanding and interpreting input data (</a:t>
            </a:r>
            <a:r>
              <a:rPr lang="en" sz="1600" i="1" dirty="0">
                <a:latin typeface="Source Sans Pro" panose="020B0503030403020204"/>
              </a:rPr>
              <a:t>e.g. BERT</a:t>
            </a:r>
            <a:r>
              <a:rPr lang="en" sz="1600" dirty="0">
                <a:latin typeface="Source Sans Pro" panose="020B0503030403020204"/>
              </a:rPr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Instrumental for Embedding Models</a:t>
            </a:r>
            <a:endParaRPr sz="1600" dirty="0">
              <a:latin typeface="Source Sans Pro" panose="020B0503030403020204"/>
            </a:endParaRPr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>
                <a:latin typeface="Source Sans Pro" panose="020B0503030403020204"/>
              </a:rPr>
              <a:t>Decoder Models</a:t>
            </a:r>
            <a:r>
              <a:rPr lang="en" sz="1600" dirty="0">
                <a:latin typeface="Source Sans Pro" panose="020B0503030403020204"/>
              </a:rPr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Instrumental for GPT-style Models like</a:t>
            </a:r>
            <a:r>
              <a:rPr lang="en" sz="1600" b="1" dirty="0">
                <a:latin typeface="Source Sans Pro" panose="020B0503030403020204"/>
              </a:rPr>
              <a:t> </a:t>
            </a:r>
            <a:r>
              <a:rPr lang="en" sz="1600" b="1" dirty="0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Llama, Mistral or OpenAI GPT</a:t>
            </a:r>
            <a:endParaRPr sz="1600" b="1" dirty="0">
              <a:solidFill>
                <a:schemeClr val="tx2">
                  <a:lumMod val="50000"/>
                </a:schemeClr>
              </a:solidFill>
              <a:highlight>
                <a:srgbClr val="FFFFFF"/>
              </a:highlight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a Decoder Model </a:t>
            </a:r>
            <a:r>
              <a:rPr lang="de-CH" dirty="0" err="1"/>
              <a:t>work</a:t>
            </a:r>
            <a:r>
              <a:rPr lang="de-CH" dirty="0"/>
              <a:t> ?</a:t>
            </a:r>
            <a:endParaRPr lang="en-CH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Down 14">
            <a:extLst>
              <a:ext uri="{FF2B5EF4-FFF2-40B4-BE49-F238E27FC236}">
                <a16:creationId xmlns:a16="http://schemas.microsoft.com/office/drawing/2014/main" id="{C774D972-4550-0123-44AB-7588F0423FE5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7E5D13-4E0A-5620-EA7A-CD5B6B8BCCAF}"/>
              </a:ext>
            </a:extLst>
          </p:cNvPr>
          <p:cNvSpPr txBox="1"/>
          <p:nvPr/>
        </p:nvSpPr>
        <p:spPr>
          <a:xfrm>
            <a:off x="4528457" y="4582141"/>
            <a:ext cx="2502352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Trained</a:t>
            </a:r>
            <a:r>
              <a:rPr lang="de-CH" sz="1599" dirty="0"/>
              <a:t> on </a:t>
            </a:r>
            <a:r>
              <a:rPr lang="de-CH" sz="1599" dirty="0" err="1"/>
              <a:t>huge</a:t>
            </a:r>
            <a:r>
              <a:rPr lang="de-CH" sz="1599" dirty="0"/>
              <a:t> </a:t>
            </a:r>
            <a:r>
              <a:rPr lang="de-CH" sz="1599" dirty="0" err="1"/>
              <a:t>datasets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Does</a:t>
            </a:r>
            <a:r>
              <a:rPr lang="de-CH" sz="1599" dirty="0"/>
              <a:t> not </a:t>
            </a:r>
            <a:r>
              <a:rPr lang="de-CH" sz="1599" dirty="0" err="1"/>
              <a:t>change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Same </a:t>
            </a:r>
            <a:r>
              <a:rPr lang="de-CH" sz="1599" dirty="0" err="1"/>
              <a:t>for</a:t>
            </a:r>
            <a:r>
              <a:rPr lang="de-CH" sz="1599" dirty="0"/>
              <a:t> all </a:t>
            </a:r>
            <a:r>
              <a:rPr lang="de-CH" sz="1599" dirty="0" err="1"/>
              <a:t>users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model</a:t>
            </a:r>
            <a:r>
              <a:rPr lang="de-CH" sz="1599" b="1" dirty="0"/>
              <a:t>»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5904C2-590C-D400-2E98-8EF810931572}"/>
              </a:ext>
            </a:extLst>
          </p:cNvPr>
          <p:cNvSpPr txBox="1"/>
          <p:nvPr/>
        </p:nvSpPr>
        <p:spPr>
          <a:xfrm>
            <a:off x="784680" y="4589130"/>
            <a:ext cx="2727991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users</a:t>
            </a:r>
            <a:r>
              <a:rPr lang="de-CH" sz="1599" dirty="0"/>
              <a:t> </a:t>
            </a:r>
            <a:r>
              <a:rPr lang="de-CH" sz="1599" dirty="0" err="1"/>
              <a:t>goal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Unique </a:t>
            </a:r>
            <a:r>
              <a:rPr lang="de-CH" sz="1599" dirty="0" err="1"/>
              <a:t>for</a:t>
            </a:r>
            <a:r>
              <a:rPr lang="de-CH" sz="1599" dirty="0"/>
              <a:t> </a:t>
            </a:r>
            <a:r>
              <a:rPr lang="de-CH" sz="1599" dirty="0" err="1"/>
              <a:t>each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&amp; </a:t>
            </a:r>
            <a:r>
              <a:rPr lang="de-CH" sz="1599" dirty="0" err="1"/>
              <a:t>user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Contains</a:t>
            </a:r>
            <a:r>
              <a:rPr lang="de-CH" sz="1599" dirty="0"/>
              <a:t> </a:t>
            </a:r>
            <a:r>
              <a:rPr lang="de-CH" sz="1599" dirty="0" err="1"/>
              <a:t>the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</a:t>
            </a:r>
            <a:r>
              <a:rPr lang="de-CH" sz="1599" dirty="0" err="1"/>
              <a:t>history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context</a:t>
            </a:r>
            <a:r>
              <a:rPr lang="de-CH" sz="1599" b="1" dirty="0"/>
              <a:t>»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C93E8C-4D19-B449-2D23-154B7F12324F}"/>
              </a:ext>
            </a:extLst>
          </p:cNvPr>
          <p:cNvSpPr txBox="1"/>
          <p:nvPr/>
        </p:nvSpPr>
        <p:spPr>
          <a:xfrm>
            <a:off x="9318173" y="4582141"/>
            <a:ext cx="2497140" cy="9843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Single «</a:t>
            </a:r>
            <a:r>
              <a:rPr lang="de-CH" sz="1599" dirty="0" err="1"/>
              <a:t>word</a:t>
            </a:r>
            <a:r>
              <a:rPr lang="de-CH" sz="1599" dirty="0"/>
              <a:t>»</a:t>
            </a:r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context</a:t>
            </a:r>
            <a:r>
              <a:rPr lang="de-CH" sz="1599" dirty="0"/>
              <a:t> and </a:t>
            </a:r>
            <a:r>
              <a:rPr lang="de-CH" sz="1599" dirty="0" err="1"/>
              <a:t>model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token</a:t>
            </a:r>
            <a:r>
              <a:rPr lang="de-CH" sz="1599" b="1" dirty="0"/>
              <a:t>»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B30153-0D1E-05DB-DBEC-F3DD65F766B3}"/>
              </a:ext>
            </a:extLst>
          </p:cNvPr>
          <p:cNvSpPr txBox="1"/>
          <p:nvPr/>
        </p:nvSpPr>
        <p:spPr>
          <a:xfrm>
            <a:off x="1313889" y="1197057"/>
            <a:ext cx="807913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 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7FA291-6F4A-1359-8FB4-0EC47FECC4E7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5" grpId="0" animBg="1"/>
      <p:bldP spid="26" grpId="0" animBg="1"/>
      <p:bldP spid="6" grpId="0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88914B-114C-F0C8-AE5B-EFF8F51DCA06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615826" y="1869598"/>
            <a:ext cx="11381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784679" y="4582140"/>
            <a:ext cx="11253247" cy="991361"/>
            <a:chOff x="588509" y="3436606"/>
            <a:chExt cx="8272975" cy="74352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83EB5AD-730E-19B7-E8EA-E899B2DC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3E5C960-20F7-2AA1-10E9-9B396B27BEEB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57613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  <p:bldP spid="1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3426</Words>
  <Application>Microsoft Office PowerPoint</Application>
  <PresentationFormat>Widescreen</PresentationFormat>
  <Paragraphs>525</Paragraphs>
  <Slides>36</Slides>
  <Notes>28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[Normal Text]</vt:lpstr>
      <vt:lpstr>Arial</vt:lpstr>
      <vt:lpstr>Calibri</vt:lpstr>
      <vt:lpstr>Montserrat</vt:lpstr>
      <vt:lpstr>Playfair Display</vt:lpstr>
      <vt:lpstr>Source Sans Pro</vt:lpstr>
      <vt:lpstr>Symbol</vt:lpstr>
      <vt:lpstr>master_geberit_16zu9_DE</vt:lpstr>
      <vt:lpstr>think-cell Folie</vt:lpstr>
      <vt:lpstr>GPTx und RAG in der Praxis</vt:lpstr>
      <vt:lpstr>Chef:  mein Enkel kann das auch…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How does a Decoder Model work ?</vt:lpstr>
      <vt:lpstr>PowerPoint Presentation</vt:lpstr>
      <vt:lpstr>How does a Decoder Model work ?</vt:lpstr>
      <vt:lpstr>Naïve Approach</vt:lpstr>
      <vt:lpstr>Idea: just a few pages</vt:lpstr>
      <vt:lpstr>RAG Retrieval Augmented Generation</vt:lpstr>
      <vt:lpstr>RAG System Architecture</vt:lpstr>
      <vt:lpstr>Demo:  Low Risk RAG Applications</vt:lpstr>
      <vt:lpstr>Choosing an application</vt:lpstr>
      <vt:lpstr>Low Risk, but nice benefit</vt:lpstr>
      <vt:lpstr>From Prompt Hacking to Production</vt:lpstr>
      <vt:lpstr>Der kleine Heimwerker vs Ingenieur Tätigkeit</vt:lpstr>
      <vt:lpstr>Evaluation</vt:lpstr>
      <vt:lpstr>Evaluation on text results</vt:lpstr>
      <vt:lpstr>Evaluation on text results</vt:lpstr>
      <vt:lpstr>Evaluation on text results</vt:lpstr>
      <vt:lpstr>LLM as a judge: Idea</vt:lpstr>
      <vt:lpstr>Demo:  Evaluation Notebook</vt:lpstr>
      <vt:lpstr>RAG System Architecture</vt:lpstr>
      <vt:lpstr>RAG System Architecture: Online Evaluation</vt:lpstr>
      <vt:lpstr>Online Eval: Example</vt:lpstr>
      <vt:lpstr>Online Eval: Example</vt:lpstr>
      <vt:lpstr>Evaluation Issues</vt:lpstr>
      <vt:lpstr>Eval Frameworks</vt:lpstr>
      <vt:lpstr>Your Experience ?</vt:lpstr>
      <vt:lpstr>Wrap Up</vt:lpstr>
      <vt:lpstr>Key takeaways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Christian uruk</cp:lastModifiedBy>
  <cp:revision>136</cp:revision>
  <dcterms:created xsi:type="dcterms:W3CDTF">2019-10-15T07:31:09Z</dcterms:created>
  <dcterms:modified xsi:type="dcterms:W3CDTF">2024-09-10T08:51:59Z</dcterms:modified>
</cp:coreProperties>
</file>